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6" r:id="rId3"/>
    <p:sldId id="283" r:id="rId4"/>
    <p:sldId id="288" r:id="rId5"/>
    <p:sldId id="287" r:id="rId6"/>
    <p:sldId id="290" r:id="rId7"/>
    <p:sldId id="291" r:id="rId8"/>
    <p:sldId id="284" r:id="rId9"/>
    <p:sldId id="292" r:id="rId10"/>
    <p:sldId id="293" r:id="rId11"/>
    <p:sldId id="289" r:id="rId12"/>
    <p:sldId id="277" r:id="rId13"/>
  </p:sldIdLst>
  <p:sldSz cx="12192000" cy="6858000"/>
  <p:notesSz cx="6858000" cy="9144000"/>
  <p:custDataLst>
    <p:tags r:id="rId14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1" autoAdjust="0"/>
    <p:restoredTop sz="94660"/>
  </p:normalViewPr>
  <p:slideViewPr>
    <p:cSldViewPr>
      <p:cViewPr varScale="1">
        <p:scale>
          <a:sx n="123" d="100"/>
          <a:sy n="123" d="100"/>
        </p:scale>
        <p:origin x="2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E47127-F7AE-4FED-BBF5-AADBA7076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844824"/>
            <a:ext cx="103632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573016"/>
            <a:ext cx="8534400" cy="105496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4F8E9-9DB3-43FE-8B78-E67E29678FCD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DA8A6-4FA4-48B5-8DFC-CC298C1D61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5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AAD9D-3739-44A1-83C6-E6EE9B89F10F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1DCB3-0AF6-4636-8C57-BA507A5E04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47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26A10-0567-429D-A868-D21FA5EB20B7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34C9D-A1BF-464C-B06D-97927D1F63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4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640960" cy="99412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9D4AE-D06C-4354-BCB6-CF999186A36A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C09FD-CEBA-4197-8B74-7D5D25F68B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38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9BAF4-2BB6-4D45-BA40-6A1D3B54C77D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8B9FA-2DB6-4FD6-A2CD-A3B2CD108C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0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22762-551E-463B-B5F7-E7A278407311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B2E81-1581-4B84-A62B-460F379E76A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75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6EE90-A50E-494A-A69E-9E8E72511550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09D24-029A-4825-A37E-9F82A1E36B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76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5EFCB-7D4D-42C2-BBA9-672A3EEBE246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BDCB9-3A57-4712-B9CB-D3AD58D7AE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7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4997D-2DB4-4985-9317-B84098A67573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88BD7-B189-4C93-8D9B-FF6A86D77D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69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B0054-C0BA-488C-9FE9-29FFF60EFB22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42D41-7B3E-4859-920A-63E3868FDC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4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A44E4-A791-484C-B6B2-DD22546BD6E5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4B7F-6B70-457D-9BF1-61C8DDD8E28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55453-2039-43CD-B2F0-2B84EF3E9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7"/>
          <a:stretch/>
        </p:blipFill>
        <p:spPr>
          <a:xfrm>
            <a:off x="0" y="1558908"/>
            <a:ext cx="12192000" cy="49393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8B43CF5-A152-430A-A721-E8C193107671}" type="datetimeFigureOut">
              <a:rPr lang="ru-RU"/>
              <a:pPr>
                <a:defRPr/>
              </a:pPr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F665940-2452-4F9C-B13F-79D73A5EB3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A564B9-D6D7-4EDB-B92B-10572B580619}"/>
              </a:ext>
            </a:extLst>
          </p:cNvPr>
          <p:cNvSpPr/>
          <p:nvPr userDrawn="1"/>
        </p:nvSpPr>
        <p:spPr>
          <a:xfrm>
            <a:off x="28028" y="22390"/>
            <a:ext cx="2255573" cy="167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BEDB24-2756-46F9-A963-64EE849B5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7"/>
          <a:stretch/>
        </p:blipFill>
        <p:spPr>
          <a:xfrm>
            <a:off x="263352" y="240238"/>
            <a:ext cx="1008112" cy="9403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https://cdn-images-1.readmedium.com/v2/resize:fit:800/1*m1IVcNRtahmWtOKDsvYPRg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F16AF86-7C0F-404F-A99F-6B49C48F0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методики определения оставленных предметов в учреждении на основе нейронных сетей</a:t>
            </a:r>
            <a:endParaRPr lang="ru-RU" sz="5400" dirty="0">
              <a:latin typeface="+mn-lt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176D2A5-C161-464C-9E62-58CE3205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52" y="4437112"/>
            <a:ext cx="8534400" cy="2232248"/>
          </a:xfrm>
        </p:spPr>
        <p:txBody>
          <a:bodyPr/>
          <a:lstStyle/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Выполнили:</a:t>
            </a:r>
          </a:p>
          <a:p>
            <a:pPr algn="l"/>
            <a:r>
              <a:rPr lang="ru-R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Анащенко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Артем Альбертович</a:t>
            </a:r>
          </a:p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Гайнутдинов Владислав Ренатович</a:t>
            </a:r>
          </a:p>
          <a:p>
            <a:pPr algn="l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09.04.02  «Информационные системы и технологии», профиль «Интеллектуальный анализ </a:t>
            </a:r>
            <a:r>
              <a:rPr lang="ru-R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геопространственных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данных» </a:t>
            </a:r>
          </a:p>
          <a:p>
            <a:pPr algn="l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Руководитель: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Васендина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Ирина Сергеевна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18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 авторизации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64905"/>
            <a:ext cx="10972800" cy="720080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	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E8B1A6-C771-66E8-D9F0-50BBA8E3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13" y="1298670"/>
            <a:ext cx="8010773" cy="47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экран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64905"/>
            <a:ext cx="10972800" cy="720080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	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0A1C1-2D71-59F1-F45B-937ADC41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994984"/>
            <a:ext cx="8928992" cy="5592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76F0C-AABA-2427-3C04-AAC87B87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2020279"/>
            <a:ext cx="4650310" cy="24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3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49999-723D-41DC-974D-4B9B3F4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348880"/>
            <a:ext cx="8640960" cy="994122"/>
          </a:xfrm>
        </p:spPr>
        <p:txBody>
          <a:bodyPr/>
          <a:lstStyle/>
          <a:p>
            <a:r>
              <a:rPr lang="ru-RU" sz="4000" dirty="0">
                <a:latin typeface="+mn-lt"/>
              </a:rPr>
              <a:t>Спасибо за внимание</a:t>
            </a:r>
            <a:r>
              <a:rPr lang="en-US" sz="4000" dirty="0">
                <a:latin typeface="+mn-lt"/>
              </a:rPr>
              <a:t>!</a:t>
            </a:r>
            <a:endParaRPr lang="ru-RU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53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2816"/>
            <a:ext cx="10972800" cy="2592288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	</a:t>
            </a:r>
            <a:r>
              <a:rPr lang="ru-RU" dirty="0"/>
              <a:t>Наши разработка и исследование позволят повысить безопасность обучающих заведений в рамках проекта «Умный город», который реализуется с 2018 года в рамках национального проекта «Жилье и городская среда» и национальной программы «Цифровая экономика Российской Федерации»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	Например, в Архангельской области:</a:t>
            </a:r>
          </a:p>
          <a:p>
            <a:pPr>
              <a:buFontTx/>
              <a:buChar char="-"/>
            </a:pPr>
            <a:r>
              <a:rPr lang="ru-RU" dirty="0"/>
              <a:t>351 общеобразовательная школа</a:t>
            </a:r>
          </a:p>
          <a:p>
            <a:pPr>
              <a:buFontTx/>
              <a:buChar char="-"/>
            </a:pPr>
            <a:r>
              <a:rPr lang="ru-RU" dirty="0"/>
              <a:t>6 вузов</a:t>
            </a:r>
          </a:p>
        </p:txBody>
      </p:sp>
    </p:spTree>
    <p:extLst>
      <p:ext uri="{BB962C8B-B14F-4D97-AF65-F5344CB8AC3E}">
        <p14:creationId xmlns:p14="http://schemas.microsoft.com/office/powerpoint/2010/main" val="75659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Предварительно обученная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64904"/>
            <a:ext cx="10972800" cy="208823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	</a:t>
            </a:r>
            <a:r>
              <a:rPr lang="ru-RU" dirty="0"/>
              <a:t>Были рассмотрены следующие модели:</a:t>
            </a:r>
          </a:p>
          <a:p>
            <a:pPr marL="400050" lvl="1" indent="0">
              <a:buNone/>
            </a:pPr>
            <a:r>
              <a:rPr lang="ru-RU" dirty="0"/>
              <a:t>- </a:t>
            </a:r>
            <a:r>
              <a:rPr lang="ru-RU" dirty="0" err="1"/>
              <a:t>ResNet</a:t>
            </a:r>
            <a:r>
              <a:rPr lang="ru-RU" dirty="0"/>
              <a:t>;</a:t>
            </a:r>
          </a:p>
          <a:p>
            <a:pPr marL="400050" lvl="1" indent="0">
              <a:buNone/>
            </a:pPr>
            <a:r>
              <a:rPr lang="ru-RU" dirty="0"/>
              <a:t>- VGG;</a:t>
            </a:r>
          </a:p>
          <a:p>
            <a:pPr marL="400050" lvl="1" indent="0">
              <a:buNone/>
            </a:pPr>
            <a:r>
              <a:rPr lang="ru-RU" dirty="0"/>
              <a:t>- </a:t>
            </a:r>
            <a:r>
              <a:rPr lang="ru-RU" dirty="0" err="1"/>
              <a:t>Faster</a:t>
            </a:r>
            <a:r>
              <a:rPr lang="ru-RU" dirty="0"/>
              <a:t> R-CNN;</a:t>
            </a:r>
          </a:p>
          <a:p>
            <a:pPr marL="400050" lvl="1" indent="0">
              <a:buNone/>
            </a:pPr>
            <a:r>
              <a:rPr lang="ru-RU" dirty="0"/>
              <a:t>- YOLO.</a:t>
            </a:r>
          </a:p>
        </p:txBody>
      </p:sp>
    </p:spTree>
    <p:extLst>
      <p:ext uri="{BB962C8B-B14F-4D97-AF65-F5344CB8AC3E}">
        <p14:creationId xmlns:p14="http://schemas.microsoft.com/office/powerpoint/2010/main" val="412100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трекинга объектов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988840"/>
            <a:ext cx="5342384" cy="3240360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	</a:t>
            </a:r>
            <a:r>
              <a:rPr lang="ru-RU" dirty="0"/>
              <a:t>Были отобраны и рассмотрены следующие алгоритмы:</a:t>
            </a:r>
          </a:p>
          <a:p>
            <a:pPr marL="400050" lvl="1" indent="0">
              <a:buNone/>
            </a:pPr>
            <a:r>
              <a:rPr lang="ru-RU" dirty="0"/>
              <a:t>- </a:t>
            </a:r>
            <a:r>
              <a:rPr lang="en-US" dirty="0" err="1"/>
              <a:t>DeepSORT</a:t>
            </a:r>
            <a:r>
              <a:rPr lang="en-US" dirty="0"/>
              <a:t>;</a:t>
            </a:r>
          </a:p>
          <a:p>
            <a:pPr marL="400050" lvl="1" indent="0">
              <a:buNone/>
            </a:pPr>
            <a:r>
              <a:rPr lang="en-US" dirty="0"/>
              <a:t>- </a:t>
            </a:r>
            <a:r>
              <a:rPr lang="en-US" dirty="0" err="1"/>
              <a:t>FairMOT</a:t>
            </a:r>
            <a:r>
              <a:rPr lang="en-US" dirty="0"/>
              <a:t>;</a:t>
            </a:r>
          </a:p>
          <a:p>
            <a:pPr marL="400050" lvl="1" indent="0">
              <a:buNone/>
            </a:pPr>
            <a:r>
              <a:rPr lang="en-US" dirty="0"/>
              <a:t>- </a:t>
            </a:r>
            <a:r>
              <a:rPr lang="en-US" dirty="0" err="1"/>
              <a:t>MDNet</a:t>
            </a:r>
            <a:r>
              <a:rPr lang="en-US" dirty="0"/>
              <a:t>;</a:t>
            </a:r>
          </a:p>
          <a:p>
            <a:pPr marL="400050" lvl="1" indent="0">
              <a:buNone/>
            </a:pPr>
            <a:r>
              <a:rPr lang="en-US" dirty="0"/>
              <a:t>- </a:t>
            </a:r>
            <a:r>
              <a:rPr lang="en-US" dirty="0" err="1"/>
              <a:t>BoT</a:t>
            </a:r>
            <a:r>
              <a:rPr lang="en-US" dirty="0"/>
              <a:t>-SORT;</a:t>
            </a:r>
          </a:p>
          <a:p>
            <a:pPr marL="400050" lvl="1" indent="0">
              <a:buNone/>
            </a:pPr>
            <a:r>
              <a:rPr lang="en-US" dirty="0"/>
              <a:t>- </a:t>
            </a:r>
            <a:r>
              <a:rPr lang="en-US" dirty="0" err="1"/>
              <a:t>ByteTrack</a:t>
            </a:r>
            <a:r>
              <a:rPr lang="en-US" dirty="0"/>
              <a:t>.</a:t>
            </a:r>
          </a:p>
        </p:txBody>
      </p:sp>
      <p:pic>
        <p:nvPicPr>
          <p:cNvPr id="4" name="Picture 5" descr="A group of people walking in a large room&#10;&#10;Description automatically generated">
            <a:extLst>
              <a:ext uri="{FF2B5EF4-FFF2-40B4-BE49-F238E27FC236}">
                <a16:creationId xmlns:a16="http://schemas.microsoft.com/office/drawing/2014/main" id="{CDF1B7E0-4A62-100C-6732-4511CD4DB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1775552"/>
            <a:ext cx="5918448" cy="36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66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 и обработка первичных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64904"/>
            <a:ext cx="10972800" cy="208823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	Наборы данных</a:t>
            </a:r>
            <a:r>
              <a:rPr lang="en-US" sz="1800" dirty="0"/>
              <a:t> AOD </a:t>
            </a:r>
            <a:r>
              <a:rPr lang="ru-RU" sz="1800" dirty="0"/>
              <a:t>с сайта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Roboflow</a:t>
            </a:r>
            <a:r>
              <a:rPr lang="ru-RU" sz="1800" dirty="0">
                <a:effectLst/>
                <a:ea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ru-RU" sz="1800" dirty="0">
                <a:ea typeface="Calibri" panose="020F0502020204030204" pitchFamily="34" charset="0"/>
              </a:rPr>
              <a:t>- </a:t>
            </a:r>
            <a:r>
              <a:rPr lang="en-US" sz="1800" dirty="0">
                <a:effectLst/>
                <a:ea typeface="Calibri" panose="020F0502020204030204" pitchFamily="34" charset="0"/>
              </a:rPr>
              <a:t>Abandoned Objects detection Computer Vision Project</a:t>
            </a:r>
            <a:r>
              <a:rPr lang="ru-RU" sz="1800" dirty="0">
                <a:ea typeface="Calibri" panose="020F0502020204030204" pitchFamily="34" charset="0"/>
              </a:rPr>
              <a:t>, автор </a:t>
            </a:r>
            <a:r>
              <a:rPr lang="ru-RU" sz="1800" dirty="0">
                <a:effectLst/>
                <a:ea typeface="Calibri" panose="020F0502020204030204" pitchFamily="34" charset="0"/>
              </a:rPr>
              <a:t>David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Sujitha</a:t>
            </a:r>
            <a:r>
              <a:rPr lang="ru-RU" sz="1800" dirty="0">
                <a:effectLst/>
                <a:ea typeface="Calibri" panose="020F0502020204030204" pitchFamily="34" charset="0"/>
              </a:rPr>
              <a:t> </a:t>
            </a:r>
            <a:endParaRPr lang="ru-RU" sz="1800" dirty="0"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800" dirty="0">
                <a:ea typeface="Calibri" panose="020F0502020204030204" pitchFamily="34" charset="0"/>
              </a:rPr>
              <a:t>- </a:t>
            </a:r>
            <a:r>
              <a:rPr lang="ru-RU" sz="1800" dirty="0">
                <a:effectLst/>
                <a:ea typeface="Calibri" panose="020F0502020204030204" pitchFamily="34" charset="0"/>
              </a:rPr>
              <a:t>New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Backpacks</a:t>
            </a:r>
            <a:r>
              <a:rPr lang="ru-RU" sz="1800" dirty="0">
                <a:effectLst/>
                <a:ea typeface="Calibri" panose="020F0502020204030204" pitchFamily="34" charset="0"/>
              </a:rPr>
              <a:t> Computer Vision Project</a:t>
            </a:r>
            <a:r>
              <a:rPr lang="ru-RU" sz="1800" dirty="0">
                <a:ea typeface="Calibri" panose="020F0502020204030204" pitchFamily="34" charset="0"/>
              </a:rPr>
              <a:t>, автор </a:t>
            </a:r>
            <a:r>
              <a:rPr lang="ru-RU" sz="1800" dirty="0">
                <a:effectLst/>
                <a:ea typeface="Calibri" panose="020F0502020204030204" pitchFamily="34" charset="0"/>
              </a:rPr>
              <a:t>Common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Objects</a:t>
            </a:r>
            <a:r>
              <a:rPr lang="ru-RU" sz="1800" dirty="0">
                <a:effectLst/>
                <a:ea typeface="Calibri" panose="020F0502020204030204" pitchFamily="34" charset="0"/>
              </a:rPr>
              <a:t> </a:t>
            </a:r>
            <a:endParaRPr lang="ru-RU" sz="1800" dirty="0"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800" dirty="0">
                <a:ea typeface="Calibri" panose="020F0502020204030204" pitchFamily="34" charset="0"/>
              </a:rPr>
              <a:t>-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Abandoned</a:t>
            </a:r>
            <a:r>
              <a:rPr lang="ru-RU" sz="1800" dirty="0">
                <a:effectLst/>
                <a:ea typeface="Calibri" panose="020F0502020204030204" pitchFamily="34" charset="0"/>
              </a:rPr>
              <a:t> Object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Detection</a:t>
            </a:r>
            <a:r>
              <a:rPr lang="ru-RU" sz="1800" dirty="0">
                <a:effectLst/>
                <a:ea typeface="Calibri" panose="020F0502020204030204" pitchFamily="34" charset="0"/>
              </a:rPr>
              <a:t> Computer Vision Project</a:t>
            </a:r>
            <a:r>
              <a:rPr lang="ru-RU" sz="1800" dirty="0">
                <a:ea typeface="Calibri" panose="020F0502020204030204" pitchFamily="34" charset="0"/>
              </a:rPr>
              <a:t> , автор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Aradhyas</a:t>
            </a:r>
            <a:r>
              <a:rPr lang="ru-RU" sz="1800" dirty="0">
                <a:effectLst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workspace</a:t>
            </a:r>
            <a:r>
              <a:rPr lang="ru-RU" sz="1800" dirty="0">
                <a:effectLst/>
                <a:ea typeface="Calibri" panose="020F0502020204030204" pitchFamily="34" charset="0"/>
              </a:rPr>
              <a:t> </a:t>
            </a:r>
            <a:endParaRPr lang="ru-RU" sz="1800" dirty="0"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800" dirty="0">
                <a:ea typeface="Calibri" panose="020F0502020204030204" pitchFamily="34" charset="0"/>
              </a:rPr>
              <a:t>-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Abandoned</a:t>
            </a:r>
            <a:r>
              <a:rPr lang="ru-RU" sz="1800" dirty="0">
                <a:effectLst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Bags</a:t>
            </a:r>
            <a:r>
              <a:rPr lang="ru-RU" sz="1800" dirty="0">
                <a:effectLst/>
                <a:ea typeface="Calibri" panose="020F0502020204030204" pitchFamily="34" charset="0"/>
              </a:rPr>
              <a:t> Computer Vision Project, автор </a:t>
            </a:r>
            <a:r>
              <a:rPr lang="ru-RU" sz="1800" dirty="0" err="1">
                <a:effectLst/>
                <a:ea typeface="Calibri" panose="020F0502020204030204" pitchFamily="34" charset="0"/>
              </a:rPr>
              <a:t>Drone</a:t>
            </a:r>
            <a:r>
              <a:rPr lang="ru-RU" sz="1800" dirty="0">
                <a:effectLst/>
                <a:ea typeface="Calibri" panose="020F0502020204030204" pitchFamily="34" charset="0"/>
              </a:rPr>
              <a:t> Analysis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799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64905"/>
            <a:ext cx="10972800" cy="720080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 descr="A group of graphs showing different results&#10;&#10;Description automatically generated with medium confidence">
            <a:extLst>
              <a:ext uri="{FF2B5EF4-FFF2-40B4-BE49-F238E27FC236}">
                <a16:creationId xmlns:a16="http://schemas.microsoft.com/office/drawing/2014/main" id="{6ABEDAA7-1DAD-B76C-50BF-73ED68F80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3" y="1412776"/>
            <a:ext cx="9869313" cy="44691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724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64905"/>
            <a:ext cx="10972800" cy="720080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 descr="A collage of a photo of a backpack&#10;&#10;Description automatically generated">
            <a:extLst>
              <a:ext uri="{FF2B5EF4-FFF2-40B4-BE49-F238E27FC236}">
                <a16:creationId xmlns:a16="http://schemas.microsoft.com/office/drawing/2014/main" id="{8DF0B4AC-E0F8-C691-F181-C3B5F1B1BD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44"/>
          <a:stretch/>
        </p:blipFill>
        <p:spPr>
          <a:xfrm>
            <a:off x="1983266" y="1628800"/>
            <a:ext cx="8225467" cy="412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0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модели на видео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64905"/>
            <a:ext cx="10972800" cy="720080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	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work_example1">
            <a:hlinkClick r:id="" action="ppaction://media"/>
            <a:extLst>
              <a:ext uri="{FF2B5EF4-FFF2-40B4-BE49-F238E27FC236}">
                <a16:creationId xmlns:a16="http://schemas.microsoft.com/office/drawing/2014/main" id="{A8B3C00E-B9F2-C4AC-31A4-67A4691693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3834" y="1313892"/>
            <a:ext cx="6024331" cy="451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AC1AC-EF79-488B-8D9E-9712BAB1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обученной модели в веб-приложение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25E15E-C285-4426-B16F-4CF2DBEF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64905"/>
            <a:ext cx="10972800" cy="720080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	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Рисунок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0B722776-5171-AED5-0DDA-26ADEB9F93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64" y="1850046"/>
            <a:ext cx="6197671" cy="39397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9456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b3776b17b3e1ff32066cba490c7cf1ad4b221"/>
</p:tagLst>
</file>

<file path=ppt/theme/theme1.xml><?xml version="1.0" encoding="utf-8"?>
<a:theme xmlns:a="http://schemas.openxmlformats.org/drawingml/2006/main" name="narfu_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narfu_presentation</Template>
  <TotalTime>656</TotalTime>
  <Words>222</Words>
  <Application>Microsoft Macintosh PowerPoint</Application>
  <PresentationFormat>Widescreen</PresentationFormat>
  <Paragraphs>42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</vt:lpstr>
      <vt:lpstr>Times New Roman</vt:lpstr>
      <vt:lpstr>narfu_presentation</vt:lpstr>
      <vt:lpstr>Разработка методики определения оставленных предметов в учреждении на основе нейронных сетей</vt:lpstr>
      <vt:lpstr>Актуальность проекта</vt:lpstr>
      <vt:lpstr>Предварительно обученная модель</vt:lpstr>
      <vt:lpstr>Алгоритм трекинга объектов</vt:lpstr>
      <vt:lpstr>Сбор и обработка первичных данных</vt:lpstr>
      <vt:lpstr>Обучение модели</vt:lpstr>
      <vt:lpstr>Работа модели</vt:lpstr>
      <vt:lpstr>Работа модели на видео</vt:lpstr>
      <vt:lpstr>Интеграция обученной модели в веб-приложение</vt:lpstr>
      <vt:lpstr>Экран авторизации</vt:lpstr>
      <vt:lpstr>Главный экран приложения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Воловик Ольга Анатольевна</dc:creator>
  <cp:lastModifiedBy>Анащенко Артем Альбертович</cp:lastModifiedBy>
  <cp:revision>66</cp:revision>
  <dcterms:created xsi:type="dcterms:W3CDTF">2017-12-26T07:44:00Z</dcterms:created>
  <dcterms:modified xsi:type="dcterms:W3CDTF">2024-04-17T16:10:21Z</dcterms:modified>
</cp:coreProperties>
</file>